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4" r:id="rId2"/>
    <p:sldId id="365" r:id="rId3"/>
    <p:sldId id="256" r:id="rId4"/>
    <p:sldId id="257" r:id="rId5"/>
    <p:sldId id="259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366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367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68" r:id="rId50"/>
    <p:sldId id="300" r:id="rId51"/>
    <p:sldId id="301" r:id="rId52"/>
    <p:sldId id="373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6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29" r:id="rId82"/>
    <p:sldId id="330" r:id="rId83"/>
    <p:sldId id="331" r:id="rId84"/>
    <p:sldId id="332" r:id="rId85"/>
    <p:sldId id="370" r:id="rId86"/>
    <p:sldId id="345" r:id="rId87"/>
    <p:sldId id="346" r:id="rId88"/>
    <p:sldId id="347" r:id="rId89"/>
    <p:sldId id="333" r:id="rId90"/>
    <p:sldId id="334" r:id="rId91"/>
    <p:sldId id="335" r:id="rId92"/>
    <p:sldId id="336" r:id="rId93"/>
    <p:sldId id="337" r:id="rId94"/>
    <p:sldId id="338" r:id="rId95"/>
    <p:sldId id="339" r:id="rId96"/>
    <p:sldId id="340" r:id="rId97"/>
    <p:sldId id="341" r:id="rId98"/>
    <p:sldId id="342" r:id="rId99"/>
    <p:sldId id="343" r:id="rId100"/>
    <p:sldId id="344" r:id="rId101"/>
    <p:sldId id="371" r:id="rId102"/>
    <p:sldId id="348" r:id="rId103"/>
    <p:sldId id="349" r:id="rId104"/>
    <p:sldId id="350" r:id="rId105"/>
    <p:sldId id="351" r:id="rId106"/>
    <p:sldId id="352" r:id="rId107"/>
    <p:sldId id="353" r:id="rId108"/>
    <p:sldId id="354" r:id="rId109"/>
    <p:sldId id="355" r:id="rId110"/>
    <p:sldId id="356" r:id="rId111"/>
    <p:sldId id="357" r:id="rId112"/>
    <p:sldId id="372" r:id="rId113"/>
    <p:sldId id="358" r:id="rId114"/>
    <p:sldId id="359" r:id="rId115"/>
    <p:sldId id="360" r:id="rId116"/>
    <p:sldId id="361" r:id="rId117"/>
    <p:sldId id="362" r:id="rId118"/>
    <p:sldId id="363" r:id="rId119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8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2019-12-12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0157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2019-12-12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6570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2019-12-12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4264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2019-12-12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485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2019-12-12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7689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2019-12-12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2466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2019-12-12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2629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2019-12-12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405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2019-12-12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8328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2019-12-12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7015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2019-12-12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1212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9EC5F-9AAE-4013-BE94-8F26466FEB49}" type="datetimeFigureOut">
              <a:rPr lang="sv-SE" smtClean="0"/>
              <a:t>2019-12-12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0511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/>
          <a:stretch/>
        </p:blipFill>
        <p:spPr bwMode="auto">
          <a:xfrm>
            <a:off x="683568" y="248474"/>
            <a:ext cx="7739063" cy="642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63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31" y="749689"/>
            <a:ext cx="8259525" cy="375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72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51" y="345386"/>
            <a:ext cx="7070141" cy="5171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7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5536" y="1988840"/>
            <a:ext cx="8229600" cy="1143000"/>
          </a:xfrm>
        </p:spPr>
        <p:txBody>
          <a:bodyPr>
            <a:noAutofit/>
          </a:bodyPr>
          <a:lstStyle/>
          <a:p>
            <a:r>
              <a:rPr lang="sv-SE" sz="4800" b="1" dirty="0" smtClean="0">
                <a:solidFill>
                  <a:srgbClr val="D70000"/>
                </a:solidFill>
              </a:rPr>
              <a:t>PATIENTRAPPORTERADE MÅTT: </a:t>
            </a:r>
            <a:br>
              <a:rPr lang="sv-SE" sz="4800" b="1" dirty="0" smtClean="0">
                <a:solidFill>
                  <a:srgbClr val="D70000"/>
                </a:solidFill>
              </a:rPr>
            </a:br>
            <a:r>
              <a:rPr lang="sv-SE" sz="4800" b="1" dirty="0" smtClean="0">
                <a:solidFill>
                  <a:srgbClr val="D70000"/>
                </a:solidFill>
              </a:rPr>
              <a:t>RAND 36</a:t>
            </a:r>
            <a:endParaRPr lang="sv-SE" sz="4800" b="1" dirty="0">
              <a:solidFill>
                <a:srgbClr val="D7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1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49" y="285720"/>
            <a:ext cx="7011619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30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06070"/>
            <a:ext cx="4740250" cy="492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02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16" y="253494"/>
            <a:ext cx="7059168" cy="483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10311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62" y="354538"/>
            <a:ext cx="7037222" cy="458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6575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16" y="454888"/>
            <a:ext cx="7059168" cy="484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70454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36" y="330755"/>
            <a:ext cx="7114032" cy="518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5152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44" y="323907"/>
            <a:ext cx="7114032" cy="447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54378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13" y="225772"/>
            <a:ext cx="6035675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897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43147"/>
            <a:ext cx="7922860" cy="340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08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38502"/>
            <a:ext cx="6438900" cy="310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58665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98" y="384717"/>
            <a:ext cx="7135978" cy="426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0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5536" y="1988840"/>
            <a:ext cx="8229600" cy="1143000"/>
          </a:xfrm>
        </p:spPr>
        <p:txBody>
          <a:bodyPr>
            <a:noAutofit/>
          </a:bodyPr>
          <a:lstStyle/>
          <a:p>
            <a:r>
              <a:rPr lang="sv-SE" sz="4800" b="1" dirty="0" smtClean="0">
                <a:solidFill>
                  <a:srgbClr val="D70000"/>
                </a:solidFill>
              </a:rPr>
              <a:t>ÖVERLEVNADSJÄMFÖRELSER I SNR 1992-2018</a:t>
            </a:r>
            <a:endParaRPr lang="sv-SE" sz="4800" b="1" dirty="0">
              <a:solidFill>
                <a:srgbClr val="D7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1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40566"/>
            <a:ext cx="3799942" cy="457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06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7" y="144463"/>
            <a:ext cx="3518611" cy="625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18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301" y="351778"/>
            <a:ext cx="3716731" cy="5741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39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977" y="335244"/>
            <a:ext cx="3578047" cy="568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78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518" y="323357"/>
            <a:ext cx="3530498" cy="5697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90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30880"/>
            <a:ext cx="3324758" cy="523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19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42212"/>
            <a:ext cx="7906027" cy="347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18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30681"/>
            <a:ext cx="7629421" cy="327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70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87" y="732552"/>
            <a:ext cx="7656437" cy="312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25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1334"/>
            <a:ext cx="7934082" cy="329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28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03" y="786479"/>
            <a:ext cx="7629421" cy="329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01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841" y="188640"/>
            <a:ext cx="6059487" cy="590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63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24" b="8008"/>
          <a:stretch/>
        </p:blipFill>
        <p:spPr bwMode="auto">
          <a:xfrm>
            <a:off x="839531" y="326078"/>
            <a:ext cx="7083690" cy="555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72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02" y="483456"/>
            <a:ext cx="7426590" cy="532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41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1700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v-SE" sz="8000" b="1" dirty="0" smtClean="0">
                <a:solidFill>
                  <a:srgbClr val="D70000"/>
                </a:solidFill>
              </a:rPr>
              <a:t>EPIDEMIOLOGI</a:t>
            </a:r>
            <a:endParaRPr lang="sv-SE" sz="8000" b="1" dirty="0">
              <a:solidFill>
                <a:srgbClr val="D7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2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94" y="799593"/>
            <a:ext cx="8204662" cy="1693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84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5536" y="1844824"/>
            <a:ext cx="8229600" cy="1143000"/>
          </a:xfrm>
        </p:spPr>
        <p:txBody>
          <a:bodyPr>
            <a:noAutofit/>
          </a:bodyPr>
          <a:lstStyle/>
          <a:p>
            <a:r>
              <a:rPr lang="sv-SE" sz="8000" b="1" dirty="0" smtClean="0">
                <a:solidFill>
                  <a:srgbClr val="D70000"/>
                </a:solidFill>
              </a:rPr>
              <a:t>NJURBIOPSI</a:t>
            </a:r>
            <a:endParaRPr lang="sv-SE" sz="8000" b="1" dirty="0">
              <a:solidFill>
                <a:srgbClr val="D7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8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16" y="797788"/>
            <a:ext cx="7467600" cy="450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75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976" y="461059"/>
            <a:ext cx="6437376" cy="491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50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64491"/>
            <a:ext cx="6400800" cy="4692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76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699" y="678928"/>
            <a:ext cx="4747565" cy="413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95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96" y="483230"/>
            <a:ext cx="7040880" cy="510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85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71" y="560040"/>
            <a:ext cx="64239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28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06" y="552662"/>
            <a:ext cx="6581546" cy="410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18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853952"/>
            <a:ext cx="8229600" cy="1143000"/>
          </a:xfrm>
        </p:spPr>
        <p:txBody>
          <a:bodyPr>
            <a:noAutofit/>
          </a:bodyPr>
          <a:lstStyle/>
          <a:p>
            <a:r>
              <a:rPr lang="sv-SE" sz="4800" b="1" dirty="0" smtClean="0">
                <a:solidFill>
                  <a:srgbClr val="D70000"/>
                </a:solidFill>
              </a:rPr>
              <a:t>KRONISK NJURSJUKDOM (CKD)</a:t>
            </a:r>
            <a:endParaRPr lang="sv-SE" sz="4800" b="1" dirty="0">
              <a:solidFill>
                <a:srgbClr val="D7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7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79" y="754134"/>
            <a:ext cx="7813853" cy="3899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44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88" y="826835"/>
            <a:ext cx="7004304" cy="339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20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66" y="642360"/>
            <a:ext cx="7055510" cy="321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80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82" y="698594"/>
            <a:ext cx="7227418" cy="330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37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9963"/>
            <a:ext cx="7070141" cy="3449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57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20" y="697901"/>
            <a:ext cx="7040880" cy="381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9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04" y="863186"/>
            <a:ext cx="7040880" cy="314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26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586" y="260648"/>
            <a:ext cx="3024226" cy="581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16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7062826" cy="326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44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02" y="1025038"/>
            <a:ext cx="6989674" cy="269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859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58" y="815411"/>
            <a:ext cx="7018934" cy="297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21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47" y="744084"/>
            <a:ext cx="7889193" cy="333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89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68011"/>
            <a:ext cx="7146950" cy="2937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47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75" y="723053"/>
            <a:ext cx="6978701" cy="3354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90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87419"/>
            <a:ext cx="6975043" cy="297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48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92" y="691730"/>
            <a:ext cx="7022592" cy="374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61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H:\Dokument\Svenskt NjurRegister\Publikation\Publikation 2019\jpg\CKD_Fig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7051867" cy="328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64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87" y="783862"/>
            <a:ext cx="7125005" cy="3149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88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22" y="767862"/>
            <a:ext cx="7007962" cy="302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97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:\Dokument\Svenskt NjurRegister\Publikation\Publikation 2019\jpg\CKD_Fig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28" y="692696"/>
            <a:ext cx="7026264" cy="342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79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42" y="679387"/>
            <a:ext cx="7018934" cy="361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90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3528" y="1565920"/>
            <a:ext cx="8640960" cy="1143000"/>
          </a:xfrm>
        </p:spPr>
        <p:txBody>
          <a:bodyPr>
            <a:noAutofit/>
          </a:bodyPr>
          <a:lstStyle/>
          <a:p>
            <a:r>
              <a:rPr lang="sv-SE" sz="6600" b="1" dirty="0" smtClean="0">
                <a:solidFill>
                  <a:srgbClr val="D70000"/>
                </a:solidFill>
              </a:rPr>
              <a:t>SPECIALLÄKEMEDEL</a:t>
            </a:r>
            <a:endParaRPr lang="sv-SE" sz="6600" b="1" dirty="0">
              <a:solidFill>
                <a:srgbClr val="D7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6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76" y="783368"/>
            <a:ext cx="7877972" cy="286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22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Dokument\Svenskt NjurRegister\Publikation\Publikation 2019\jpg\Specialläkemedel_fi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64704"/>
            <a:ext cx="4530852" cy="368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60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:\Dokument\Svenskt NjurRegister\Publikation\Publikation 2019\jpg\Specialläkemedel_Tabe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966253" cy="198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05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565920"/>
            <a:ext cx="8229600" cy="1143000"/>
          </a:xfrm>
        </p:spPr>
        <p:txBody>
          <a:bodyPr>
            <a:noAutofit/>
          </a:bodyPr>
          <a:lstStyle/>
          <a:p>
            <a:r>
              <a:rPr lang="sv-SE" sz="8000" b="1" dirty="0" smtClean="0">
                <a:solidFill>
                  <a:srgbClr val="D70000"/>
                </a:solidFill>
              </a:rPr>
              <a:t>KÄRLACCESS</a:t>
            </a:r>
            <a:endParaRPr lang="sv-SE" sz="8000" b="1" dirty="0">
              <a:solidFill>
                <a:srgbClr val="D7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6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23" y="290286"/>
            <a:ext cx="6698437" cy="573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84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86" y="627955"/>
            <a:ext cx="6953098" cy="3449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89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64" y="370763"/>
            <a:ext cx="7132320" cy="493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97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84" y="730819"/>
            <a:ext cx="7022592" cy="3778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7667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388" y="428596"/>
            <a:ext cx="4274820" cy="508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0062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87" y="611488"/>
            <a:ext cx="6996989" cy="404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7523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87" y="515021"/>
            <a:ext cx="6996989" cy="399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560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86171"/>
            <a:ext cx="7922860" cy="307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93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880" y="144463"/>
            <a:ext cx="5867400" cy="573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840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9600" cy="1143000"/>
          </a:xfrm>
        </p:spPr>
        <p:txBody>
          <a:bodyPr>
            <a:noAutofit/>
          </a:bodyPr>
          <a:lstStyle/>
          <a:p>
            <a:r>
              <a:rPr lang="sv-SE" sz="8000" b="1" dirty="0" smtClean="0">
                <a:solidFill>
                  <a:srgbClr val="D70000"/>
                </a:solidFill>
              </a:rPr>
              <a:t>DIALYSKVALITET</a:t>
            </a:r>
            <a:endParaRPr lang="sv-SE" sz="8000" b="1" dirty="0">
              <a:solidFill>
                <a:srgbClr val="D7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87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62" y="404664"/>
            <a:ext cx="5937250" cy="521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4594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87" y="431814"/>
            <a:ext cx="7125005" cy="3789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722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83021"/>
            <a:ext cx="7190842" cy="3738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9585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42" y="278862"/>
            <a:ext cx="6898234" cy="531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9507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70" y="256317"/>
            <a:ext cx="7788554" cy="461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5917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72693"/>
            <a:ext cx="7276795" cy="472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2303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91379"/>
            <a:ext cx="7099402" cy="348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4182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10" y="310356"/>
            <a:ext cx="5922962" cy="542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91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43" y="769337"/>
            <a:ext cx="7894805" cy="309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33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91" y="516165"/>
            <a:ext cx="7015277" cy="392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3611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81" y="569208"/>
            <a:ext cx="7048195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4121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93" y="332656"/>
            <a:ext cx="7194499" cy="499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9422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23" y="504966"/>
            <a:ext cx="7179869" cy="371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210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26445"/>
            <a:ext cx="7168896" cy="4414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7927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404664"/>
            <a:ext cx="7623658" cy="397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469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02" y="517083"/>
            <a:ext cx="7117690" cy="363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8524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76648"/>
            <a:ext cx="7117690" cy="332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7020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94" y="389301"/>
            <a:ext cx="7710830" cy="339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4129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67" y="389301"/>
            <a:ext cx="7833665" cy="339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436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93648"/>
            <a:ext cx="7906027" cy="335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8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29" y="407205"/>
            <a:ext cx="7798003" cy="359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5656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4" y="518152"/>
            <a:ext cx="7742530" cy="348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0854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84" y="404664"/>
            <a:ext cx="7647432" cy="3692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6134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10" y="335490"/>
            <a:ext cx="7671206" cy="446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9063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28" y="178959"/>
            <a:ext cx="6272784" cy="577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425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>
            <a:normAutofit/>
          </a:bodyPr>
          <a:lstStyle/>
          <a:p>
            <a:r>
              <a:rPr lang="sv-SE" sz="6000" b="1" dirty="0" smtClean="0">
                <a:solidFill>
                  <a:srgbClr val="D70000"/>
                </a:solidFill>
              </a:rPr>
              <a:t>NJURTRANSPLANTATION</a:t>
            </a:r>
            <a:endParaRPr lang="sv-SE" sz="6000" b="1" dirty="0">
              <a:solidFill>
                <a:srgbClr val="D7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8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13" y="273756"/>
            <a:ext cx="6751015" cy="53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3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 bwMode="auto">
          <a:xfrm>
            <a:off x="611560" y="620688"/>
            <a:ext cx="3852533" cy="452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12"/>
          <a:stretch/>
        </p:blipFill>
        <p:spPr bwMode="auto">
          <a:xfrm>
            <a:off x="4788024" y="620688"/>
            <a:ext cx="3852533" cy="412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43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26" y="633450"/>
            <a:ext cx="7154266" cy="286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47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5"/>
          <a:stretch/>
        </p:blipFill>
        <p:spPr>
          <a:xfrm>
            <a:off x="969214" y="1124744"/>
            <a:ext cx="7203186" cy="303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4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3" y="759045"/>
            <a:ext cx="7906027" cy="3462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36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2"/>
          <a:stretch/>
        </p:blipFill>
        <p:spPr bwMode="auto">
          <a:xfrm>
            <a:off x="975538" y="764704"/>
            <a:ext cx="7146950" cy="303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68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30" y="574004"/>
            <a:ext cx="6993346" cy="321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62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62" y="627504"/>
            <a:ext cx="7165238" cy="301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23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38" y="404664"/>
            <a:ext cx="7044538" cy="499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4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58" y="364592"/>
            <a:ext cx="7062826" cy="486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88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18" y="332656"/>
            <a:ext cx="7154266" cy="494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08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58" y="332656"/>
            <a:ext cx="7062826" cy="494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88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54" y="311098"/>
            <a:ext cx="7037222" cy="506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18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89" y="277035"/>
            <a:ext cx="7048195" cy="5168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18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43" y="267206"/>
            <a:ext cx="7070141" cy="510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45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18</Words>
  <Application>Microsoft Office PowerPoint</Application>
  <PresentationFormat>Bildspel på skärmen (4:3)</PresentationFormat>
  <Paragraphs>9</Paragraphs>
  <Slides>118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118</vt:i4>
      </vt:variant>
    </vt:vector>
  </HeadingPairs>
  <TitlesOfParts>
    <vt:vector size="121" baseType="lpstr">
      <vt:lpstr>Arial</vt:lpstr>
      <vt:lpstr>Calibri</vt:lpstr>
      <vt:lpstr>Office-tema</vt:lpstr>
      <vt:lpstr>PowerPoint-presentation</vt:lpstr>
      <vt:lpstr>EPIDEMIOLOGI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NJURBIOPSI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KRONISK NJURSJUKDOM (CKD)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SPECIALLÄKEMEDEL</vt:lpstr>
      <vt:lpstr>PowerPoint-presentation</vt:lpstr>
      <vt:lpstr>PowerPoint-presentation</vt:lpstr>
      <vt:lpstr>KÄRLACCESS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DIALYSKVALITET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NJURTRANSPLANTATION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PATIENTRAPPORTERADE MÅTT:  RAND 36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ÖVERLEVNADSJÄMFÖRELSER I SNR 1992-2018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Landstinget i Jönköpings län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Gabara Susanne</dc:creator>
  <cp:lastModifiedBy>Gabara Susanne</cp:lastModifiedBy>
  <cp:revision>32</cp:revision>
  <dcterms:created xsi:type="dcterms:W3CDTF">2019-09-30T14:12:52Z</dcterms:created>
  <dcterms:modified xsi:type="dcterms:W3CDTF">2019-12-12T14:23:24Z</dcterms:modified>
  <cp:contentStatus/>
</cp:coreProperties>
</file>